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411481" y="214290"/>
            <a:ext cx="45719" cy="53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16908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1941</a:t>
            </a:r>
            <a:r>
              <a:rPr lang="ru-RU" sz="3200" dirty="0" smtClean="0"/>
              <a:t>начало Великой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22 июня </a:t>
            </a:r>
            <a:r>
              <a:rPr lang="ru-RU" sz="2800" dirty="0" smtClean="0"/>
              <a:t>Отечественной войны</a:t>
            </a:r>
          </a:p>
          <a:p>
            <a:pPr algn="ctr">
              <a:buNone/>
            </a:pP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 года 1418 дней и ночей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1945 </a:t>
            </a:r>
            <a:r>
              <a:rPr lang="ru-RU" sz="3200" dirty="0" smtClean="0"/>
              <a:t>окончание войны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9 мая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24" y="-2514600"/>
            <a:ext cx="914400" cy="5943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Дорога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438500" cy="321471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хлеб доставлялся только авиацией, или по дороге, проложенной по льду Ладожского озера. Под постоянной бомбежкой и артобстрелами водители, несмотря на огромные потери, доставляли по «дороге жизни» лишь небольшое количество необходимых продуктов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2" name="Picture 2" descr="C:\Users\Николай\Desktop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2998778" cy="2357430"/>
          </a:xfrm>
          <a:prstGeom prst="rect">
            <a:avLst/>
          </a:prstGeom>
          <a:noFill/>
        </p:spPr>
      </p:pic>
      <p:pic>
        <p:nvPicPr>
          <p:cNvPr id="20483" name="Picture 3" descr="C:\Users\Николай\Desktop\151671468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714776" cy="2143140"/>
          </a:xfrm>
          <a:prstGeom prst="rect">
            <a:avLst/>
          </a:prstGeom>
          <a:noFill/>
        </p:spPr>
      </p:pic>
      <p:pic>
        <p:nvPicPr>
          <p:cNvPr id="20485" name="Picture 5" descr="C:\Users\Николай\Desktop\1_626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643446"/>
            <a:ext cx="3086096" cy="200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014766" y="-2514600"/>
            <a:ext cx="914400" cy="5943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Блокада Ленинграда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5072066" cy="228601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24 января 1944 г. силами </a:t>
            </a:r>
            <a:r>
              <a:rPr lang="ru-RU" sz="2400" dirty="0" err="1" smtClean="0"/>
              <a:t>Волховского</a:t>
            </a:r>
            <a:r>
              <a:rPr lang="ru-RU" sz="2400" dirty="0" smtClean="0"/>
              <a:t> и Ленинградского фронтов было предпринято наступление, в результате которого была полностью снята блокада.</a:t>
            </a:r>
          </a:p>
          <a:p>
            <a:r>
              <a:rPr lang="ru-RU" sz="2400" dirty="0" smtClean="0"/>
              <a:t>В городе к этому времени остались в живых 560 тыс. жителей - в 5 раз меньше, чем в начале блокады.</a:t>
            </a:r>
          </a:p>
          <a:p>
            <a:r>
              <a:rPr lang="ru-RU" sz="2400" dirty="0" smtClean="0"/>
              <a:t>872 дня и ночи продолжалась самая кровопролитная и героическая осада в истории человечества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C:\Users\Николай\Desktop\9518315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2"/>
            <a:ext cx="3500430" cy="2951162"/>
          </a:xfrm>
          <a:prstGeom prst="rect">
            <a:avLst/>
          </a:prstGeom>
          <a:noFill/>
        </p:spPr>
      </p:pic>
      <p:pic>
        <p:nvPicPr>
          <p:cNvPr id="21507" name="Picture 3" descr="C:\Users\Николай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4572032" cy="2857496"/>
          </a:xfrm>
          <a:prstGeom prst="rect">
            <a:avLst/>
          </a:prstGeom>
          <a:noFill/>
        </p:spPr>
      </p:pic>
      <p:pic>
        <p:nvPicPr>
          <p:cNvPr id="21508" name="Picture 4" descr="C:\Users\Николай\Desktop\15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371474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Сталинградская битва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17 июля 1942- 12 февраля 1943 гг.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328614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Сталинградская битва – решающее сражение всей Второй мировой войны, в котором советские войска одержали крупнейшую победу.</a:t>
            </a:r>
          </a:p>
          <a:p>
            <a:r>
              <a:rPr lang="ru-RU" sz="2400" dirty="0" smtClean="0"/>
              <a:t>Является крупнейшей сухопутной битвой в истории человечества, которая наряду со сражением на Курской дуге стала переломным моментом в ходе военных действий, после которых немецкие войска окончательно потеряли стратегическую инициативу.</a:t>
            </a:r>
          </a:p>
          <a:p>
            <a:r>
              <a:rPr lang="ru-RU" sz="2400" dirty="0" smtClean="0"/>
              <a:t>По приблизительным подсчётам, суммарные потери обеих сторон в этом сражении превышают два миллиона человек.</a:t>
            </a:r>
            <a:endParaRPr lang="ru-RU" sz="2400" dirty="0"/>
          </a:p>
        </p:txBody>
      </p:sp>
      <p:pic>
        <p:nvPicPr>
          <p:cNvPr id="22530" name="Picture 2" descr="C:\Users\Николай\Desktop\6c3f85424cfdba81ce87b18c7b17865da9030cb5a896c28fd2c73c228e92ea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83120"/>
            <a:ext cx="3143240" cy="2274880"/>
          </a:xfrm>
          <a:prstGeom prst="rect">
            <a:avLst/>
          </a:prstGeom>
          <a:noFill/>
        </p:spPr>
      </p:pic>
      <p:pic>
        <p:nvPicPr>
          <p:cNvPr id="22531" name="Picture 3" descr="C:\Users\Николай\Desktop\1-1(18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00570"/>
            <a:ext cx="392909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Мамаев Курган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Николай\Desktop\1922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357313"/>
            <a:ext cx="3429023" cy="2071687"/>
          </a:xfrm>
          <a:prstGeom prst="rect">
            <a:avLst/>
          </a:prstGeom>
          <a:noFill/>
        </p:spPr>
      </p:pic>
      <p:pic>
        <p:nvPicPr>
          <p:cNvPr id="23555" name="Picture 3" descr="C:\Users\Николай\Desktop\98ea5626066c4d97a1a46eaf794dfc84.max-12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786214" cy="2571768"/>
          </a:xfrm>
          <a:prstGeom prst="rect">
            <a:avLst/>
          </a:prstGeom>
          <a:noFill/>
        </p:spPr>
      </p:pic>
      <p:pic>
        <p:nvPicPr>
          <p:cNvPr id="23556" name="Picture 4" descr="C:\Users\Николай\Desktop\GznDWPkW8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435768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Мама́ев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курга́н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Мама́ев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курга́н</a:t>
            </a:r>
            <a:r>
              <a:rPr lang="ru-RU" sz="2400" b="1" dirty="0" smtClean="0"/>
              <a:t> — возвышенность на правом берегу реки Волги в районе города Волгограда, где во время Сталинградской битвы происходили ожесточённые бои, начиная с сентября 1942 года и заканчивая январём 1943 года. На Мамаевом кургане захоронено около 35 000 человек, сражавшихся за Родину.</a:t>
            </a:r>
          </a:p>
          <a:p>
            <a:r>
              <a:rPr lang="ru-RU" sz="2400" b="1" dirty="0" smtClean="0"/>
              <a:t>Контроль за «высотой 102,0», как обозначался Мамаев курган на военных картах, неоднократно переходил от советских войск к немецким и наоборот, так как занимал главенствующую позицию над центральной частью Сталинграда и Волгой.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Курская дуга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50033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err="1" smtClean="0"/>
              <a:t>Ку́рская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би́тва</a:t>
            </a:r>
            <a:r>
              <a:rPr lang="ru-RU" sz="2400" dirty="0" smtClean="0"/>
              <a:t> (5 июля — 23 августа 1943 года; также известна как Битва на </a:t>
            </a:r>
            <a:r>
              <a:rPr lang="ru-RU" sz="2400" b="1" dirty="0" smtClean="0"/>
              <a:t>Курской</a:t>
            </a:r>
            <a:r>
              <a:rPr lang="ru-RU" sz="2400" dirty="0" smtClean="0"/>
              <a:t> </a:t>
            </a:r>
            <a:r>
              <a:rPr lang="ru-RU" sz="2400" b="1" dirty="0" smtClean="0"/>
              <a:t>дуге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По своим масштабам, задействованным силам и средствам, напряжённости, результатам и военно-политическим последствиям является одним из ключевых сражений Второй мировой войны и Великой Отечественной войны. Считается самым крупным (величайшим) танковым сражением в истории: в нём участвовали около 2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человек, 6 тысяч танков, 4 тысячи самолётов.</a:t>
            </a:r>
            <a:endParaRPr lang="ru-RU" sz="2400" dirty="0"/>
          </a:p>
        </p:txBody>
      </p:sp>
      <p:pic>
        <p:nvPicPr>
          <p:cNvPr id="24578" name="Picture 2" descr="C:\Users\Николай\Desktop\kyrskaya_bitv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071902" cy="3571876"/>
          </a:xfrm>
          <a:prstGeom prst="rect">
            <a:avLst/>
          </a:prstGeom>
          <a:noFill/>
        </p:spPr>
      </p:pic>
      <p:pic>
        <p:nvPicPr>
          <p:cNvPr id="24579" name="Picture 3" descr="C:\Users\Николай\Desktop\regnum_picture_14490970601332653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62"/>
            <a:ext cx="500062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757362" y="-1757362"/>
            <a:ext cx="914400" cy="4429124"/>
          </a:xfrm>
        </p:spPr>
        <p:txBody>
          <a:bodyPr/>
          <a:lstStyle/>
          <a:p>
            <a:pPr algn="ctr"/>
            <a:r>
              <a:rPr lang="ru-RU" dirty="0" smtClean="0"/>
              <a:t>Взятие Берлина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574256" cy="1785950"/>
          </a:xfrm>
        </p:spPr>
        <p:txBody>
          <a:bodyPr>
            <a:noAutofit/>
          </a:bodyPr>
          <a:lstStyle/>
          <a:p>
            <a:r>
              <a:rPr lang="ru-RU" sz="2000" dirty="0" smtClean="0"/>
              <a:t>Штурм Берлина — завершающая часть Берлинской наступательной операции 1945 года, в ходе которой Красная армия завладела столицей нацистской Германии. Операция продолжалась с 25 апреля по 2 мая.</a:t>
            </a:r>
            <a:endParaRPr lang="ru-RU" sz="2000" dirty="0"/>
          </a:p>
        </p:txBody>
      </p:sp>
      <p:pic>
        <p:nvPicPr>
          <p:cNvPr id="25602" name="Picture 2" descr="C:\Users\Николай\Desktop\27067703062084_0_1236c2_6fd5936b_x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7150" y="0"/>
            <a:ext cx="5276850" cy="2428868"/>
          </a:xfrm>
          <a:prstGeom prst="rect">
            <a:avLst/>
          </a:prstGeom>
          <a:noFill/>
        </p:spPr>
      </p:pic>
      <p:pic>
        <p:nvPicPr>
          <p:cNvPr id="25603" name="Picture 3" descr="C:\Users\Николай\Desktop\2721780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43248"/>
            <a:ext cx="550069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Водружение знамени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342902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29 апреля начались ожесточённые бои в районе Рейхстага. Штурм самого здания, который обороняло более тысячи германских военнослужащих, начался 30 апреля силами. </a:t>
            </a:r>
          </a:p>
          <a:p>
            <a:r>
              <a:rPr lang="ru-RU" sz="1800" b="1" dirty="0" smtClean="0"/>
              <a:t>Первая попытка штурма, предпринятая утром, была отражена сильным огнём обороняющихся. Второй штурм был начат в 13:30 после сильной артиллерийской подготовки. 30 апреля 1945 года по всесоюзному радио, вещавшему также на зарубежные страны, прошло несоответствующее действительности сообщение, что в 14 часов 25 минут над Рейхстагом водружено Знамя Победы.</a:t>
            </a:r>
          </a:p>
          <a:p>
            <a:r>
              <a:rPr lang="ru-RU" sz="1800" b="1" dirty="0" smtClean="0"/>
              <a:t> В действительности к этому моменту советские войска ещё не захватили Рейхстаг полностью, а лишь отдельные группы смогли проникнуть в него</a:t>
            </a:r>
            <a:r>
              <a:rPr lang="ru-RU" sz="1800" dirty="0" smtClean="0"/>
              <a:t>. </a:t>
            </a:r>
            <a:endParaRPr lang="ru-RU" sz="1800" b="1" dirty="0"/>
          </a:p>
        </p:txBody>
      </p:sp>
      <p:pic>
        <p:nvPicPr>
          <p:cNvPr id="26626" name="Picture 2" descr="C:\Users\Николай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428625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Водружение знамени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571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Только третий штурм Рейхстага увенчался успехом. Бой в здании продолжался до позднего вечера. В результате боя часть здания была захвачена советскими войсками, в разных местах Рейхстага были закреплены несколько красных знамён, и появилась возможность водрузить красное знамя на крыше Рейхстага.</a:t>
            </a:r>
            <a:endParaRPr lang="ru-RU" dirty="0"/>
          </a:p>
        </p:txBody>
      </p:sp>
      <p:pic>
        <p:nvPicPr>
          <p:cNvPr id="1026" name="Picture 2" descr="C:\Users\Николай\Desktop\4bbd02ds-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357686" cy="3571876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AWUwL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7"/>
            <a:ext cx="4143374" cy="2686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олай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3 часа 30 минут утра 22 июня 1941 года гитлеровская Германия без объявления войны напала на Советский Союз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Николай\Desktop\60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5333" y="1882775"/>
            <a:ext cx="677333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485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Встреча фронтовиков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Николай\Desktop\861c67f1984c6760d88eedb2084ecf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14357"/>
            <a:ext cx="3143239" cy="2214577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Дождалась_-1945.-Встреча-с-советскими-воинами-освободителями.-1068x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2643174" cy="2428892"/>
          </a:xfrm>
          <a:prstGeom prst="rect">
            <a:avLst/>
          </a:prstGeom>
          <a:noFill/>
        </p:spPr>
      </p:pic>
      <p:pic>
        <p:nvPicPr>
          <p:cNvPr id="1029" name="Picture 5" descr="C:\Users\Николай\Desktop\sav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686374" cy="2357430"/>
          </a:xfrm>
          <a:prstGeom prst="rect">
            <a:avLst/>
          </a:prstGeom>
          <a:noFill/>
        </p:spPr>
      </p:pic>
      <p:pic>
        <p:nvPicPr>
          <p:cNvPr id="1030" name="Picture 6" descr="C:\Users\Николай\Desktop\CMw4rSrVEAApweb.jpg 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953986"/>
            <a:ext cx="3143240" cy="2904014"/>
          </a:xfrm>
          <a:prstGeom prst="rect">
            <a:avLst/>
          </a:prstGeom>
          <a:noFill/>
        </p:spPr>
      </p:pic>
      <p:pic>
        <p:nvPicPr>
          <p:cNvPr id="1028" name="Picture 4" descr="C:\Users\Николай\Desktop\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9249" y="2463297"/>
            <a:ext cx="4168701" cy="262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днём Победы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иколай\Desktop\s120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82775"/>
            <a:ext cx="81439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Армия вторжения насчитывала 5,5 млн. человек, около 4300 танков и штурмовых орудий,4980 боевых самолетов, 47 200 орудий и минометов.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Николай\Desktop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857488" cy="2643182"/>
          </a:xfrm>
          <a:prstGeom prst="rect">
            <a:avLst/>
          </a:prstGeom>
          <a:noFill/>
        </p:spPr>
      </p:pic>
      <p:pic>
        <p:nvPicPr>
          <p:cNvPr id="16387" name="Picture 3" descr="C:\Users\Николай\Desktop\10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971"/>
            <a:ext cx="4038600" cy="2514029"/>
          </a:xfrm>
          <a:prstGeom prst="rect">
            <a:avLst/>
          </a:prstGeom>
          <a:noFill/>
        </p:spPr>
      </p:pic>
      <p:pic>
        <p:nvPicPr>
          <p:cNvPr id="16388" name="Picture 4" descr="C:\Users\Николай\Desktop\il2-0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586" y="2085969"/>
            <a:ext cx="5429288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1107299" y="1107297"/>
            <a:ext cx="6858001" cy="46434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 22 июня 1941 года в приграничных округах и флотах СССР имелось 3 289 850 солдат и офицеров, 59 787 орудий и минометов, 12 782 танка, из них 1475 танков Т-34 и КВ, 10 743 самолета. В составе трех флотов имелось около 220 тысяч человек личного состава, 182 корабля основных классов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5429256" y="357165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-45719"/>
            <a:ext cx="1428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7410" name="Picture 2" descr="C:\Users\Николай\Desktop\637014-41292e61bf0f8ce5cec367c0c4aa0a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"/>
            <a:ext cx="3428992" cy="2143116"/>
          </a:xfrm>
          <a:prstGeom prst="rect">
            <a:avLst/>
          </a:prstGeom>
          <a:noFill/>
        </p:spPr>
      </p:pic>
      <p:pic>
        <p:nvPicPr>
          <p:cNvPr id="17411" name="Picture 3" descr="C:\Users\Николай\Desktop\kv1r_zps11ce7831.29e6af5sxm1w440wss08kkwc0.ejcuplo1l0oo0sk8c40s8osc4.th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3643306" cy="2000264"/>
          </a:xfrm>
          <a:prstGeom prst="rect">
            <a:avLst/>
          </a:prstGeom>
          <a:noFill/>
        </p:spPr>
      </p:pic>
      <p:pic>
        <p:nvPicPr>
          <p:cNvPr id="17412" name="Picture 4" descr="C:\Users\Николай\Desktop\0_1ade6b_835745ff_XXXL.jpg.6e7074f8575d9fb85061e337a8a0c8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29132"/>
            <a:ext cx="342899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242094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C:\Users\Николай\Desktop\img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4543428" cy="6858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Брестская крепость.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Уже к 7.00 22 июня Брест был захвачен, однако в Брестской крепости и на вокзале сопротивление советских подразделений продолжалось гораздо дольше.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 расчетам немцев, штурм крепости должен был закончиться к 12 часам дня, однако они просчитались. Крепость продержалась месяц. К моменту нападения фашистов в цитадели было около восьми тысяч солдат и офицеров и 300 семей — жены и дети военных командиров, медики — всего более 10 тысяч человек, 7 000 – были взяты в плен, остальные </a:t>
            </a:r>
            <a:r>
              <a:rPr lang="ru-RU" sz="2400" b="1" dirty="0" smtClean="0">
                <a:solidFill>
                  <a:schemeClr val="tx1"/>
                </a:solidFill>
              </a:rPr>
              <a:t>погибли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Николай\Desktop\40-e1523874501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00562" cy="2571768"/>
          </a:xfrm>
          <a:prstGeom prst="rect">
            <a:avLst/>
          </a:prstGeom>
          <a:noFill/>
        </p:spPr>
      </p:pic>
      <p:pic>
        <p:nvPicPr>
          <p:cNvPr id="19459" name="Picture 3" descr="C:\Users\Николай\Desktop\55-kopiya-1024x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5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«Генерал Мороз»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 плану «Барбаросса» немецкие войска должны были завершить блицкриг до зимы 1941/1942. по этой причине зимнее обмундирование не было заготовлено в надлежащем количестве, а когда всё же войска оказались накрыты морозами, существующая одежда не могла быть доставлена с польских складов за сотни километров на фронт. Автомашины, локомотивы, орудия и бронетехника также не были готовы к жутким холодам, ознаменовавшим ту зиму, и регулярно выходили из строя или не заводились. Критический момент застал немцев в нескольких десятках километров от Москвы, когда у оставшихся танков закончилось горючее, а пехотинцы не могли заставить себя выйти на открытый воздух.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62912" cy="9286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Блокада Ленинграда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000108"/>
            <a:ext cx="8062912" cy="585789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Германские войска предприняли мощное наступление и 30 августа 1941 г. город оказался в тисках. 8 сентября немцы перекрыли железную дорогу Москва-Ленинград, взяли Шлиссельбург и окружили Ленинград с суши.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8 сентября немцы перерезали. железную дорогу Москва ... Начались кровопролитные бои на Пулковских высотах и южных окраинах города. 9 сентября в Ленинград прибыл Г.К.Жуков. Отстранив от командования Ворошилова, он отменил все приготовления к сдаче города. Было приказано защищать Ленинград до последнего человека. Опасаясь больших потерь при штурме, Гитлер приказал начать долговременную осаду. Он сказал: «Этот город надо уморить голодом. Перерезать все пути подвоза, чтобы туда мышь не могла проскочить. Нещадно бомбить, и тогда город рухнет, как переспелый плод».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Блокада Ленинграда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Начались постоянные бомбежки и артобстрелы. Была подтянута тяжелая осадная артиллерия, фашисты начали методично разрушать город. За время блокады, немцы обрушили на Ленинград 100 тыс. бомб и 150 тыс. снарядов.</a:t>
            </a:r>
          </a:p>
          <a:p>
            <a:r>
              <a:rPr lang="ru-RU" dirty="0" smtClean="0"/>
              <a:t>В особенно трагическом положении оказалось мирное население. К моменту полной блокады, удалось эвакуировать в тыл лишь небольшую часть жителей (менее 500 тыс.). В городе остались 2,5 млн. граждан, среди которых 400 тыс.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784</Words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Слайд 1</vt:lpstr>
      <vt:lpstr>В 3 часа 30 минут утра 22 июня 1941 года гитлеровская Германия без объявления войны напала на Советский Союз</vt:lpstr>
      <vt:lpstr>Армия вторжения насчитывала 5,5 млн. человек, около 4300 танков и штурмовых орудий,4980 боевых самолетов, 47 200 орудий и минометов.</vt:lpstr>
      <vt:lpstr>На 22 июня 1941 года в приграничных округах и флотах СССР имелось 3 289 850 солдат и офицеров, 59 787 орудий и минометов, 12 782 танка, из них 1475 танков Т-34 и КВ, 10 743 самолета. В составе трех флотов имелось около 220 тысяч человек личного состава, 182 корабля основных классов</vt:lpstr>
      <vt:lpstr>Слайд 5</vt:lpstr>
      <vt:lpstr>Брестская крепость. Уже к 7.00 22 июня Брест был захвачен, однако в Брестской крепости и на вокзале сопротивление советских подразделений продолжалось гораздо дольше. По расчетам немцев, штурм крепости должен был закончиться к 12 часам дня, однако они просчитались. Крепость продержалась месяц. К моменту нападения фашистов в цитадели было около восьми тысяч солдат и офицеров и 300 семей — жены и дети военных командиров, медики — всего более 10 тысяч человек, 7 000 – были взяты в плен, остальные погибли</vt:lpstr>
      <vt:lpstr>«Генерал Мороз»</vt:lpstr>
      <vt:lpstr>Блокада Ленинграда</vt:lpstr>
      <vt:lpstr>Блокада Ленинграда</vt:lpstr>
      <vt:lpstr>Дорога жизни</vt:lpstr>
      <vt:lpstr>Блокада Ленинграда</vt:lpstr>
      <vt:lpstr>Сталинградская битва  17 июля 1942- 12 февраля 1943 гг.</vt:lpstr>
      <vt:lpstr>Мамаев Курган</vt:lpstr>
      <vt:lpstr>Мама́ев курга́н</vt:lpstr>
      <vt:lpstr>Курская дуга</vt:lpstr>
      <vt:lpstr>Взятие Берлина</vt:lpstr>
      <vt:lpstr>Водружение знамени</vt:lpstr>
      <vt:lpstr>Водружение знамени</vt:lpstr>
      <vt:lpstr>Слайд 19</vt:lpstr>
      <vt:lpstr>Встреча фронтовиков </vt:lpstr>
      <vt:lpstr>С днём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15</cp:revision>
  <dcterms:created xsi:type="dcterms:W3CDTF">2020-01-19T05:14:48Z</dcterms:created>
  <dcterms:modified xsi:type="dcterms:W3CDTF">2020-01-19T07:27:58Z</dcterms:modified>
</cp:coreProperties>
</file>