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60" r:id="rId3"/>
    <p:sldId id="354" r:id="rId4"/>
    <p:sldId id="355" r:id="rId5"/>
    <p:sldId id="359" r:id="rId6"/>
    <p:sldId id="356" r:id="rId7"/>
    <p:sldId id="361" r:id="rId8"/>
    <p:sldId id="358" r:id="rId9"/>
    <p:sldId id="362" r:id="rId10"/>
    <p:sldId id="3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9" autoAdjust="0"/>
    <p:restoredTop sz="82182" autoAdjust="0"/>
  </p:normalViewPr>
  <p:slideViewPr>
    <p:cSldViewPr>
      <p:cViewPr>
        <p:scale>
          <a:sx n="72" d="100"/>
          <a:sy n="72" d="100"/>
        </p:scale>
        <p:origin x="-136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279A2-6E5D-4F0E-AA1F-B39CC30D2458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9B1EE-4456-4895-AFFF-5FB87E42C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4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7544" y="2360637"/>
            <a:ext cx="8229600" cy="39486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7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8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66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3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314029"/>
            <a:ext cx="4038600" cy="3995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9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058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068959"/>
            <a:ext cx="4040188" cy="3057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068959"/>
            <a:ext cx="4041775" cy="3057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924944"/>
            <a:ext cx="3008313" cy="3201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2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4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A2AA-7231-49EE-8249-950FE53DFC9F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E644-51DB-429B-A302-FD2EAA9A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2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4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12" cy="1594098"/>
          </a:xfrm>
          <a:solidFill>
            <a:srgbClr val="FFFF00"/>
          </a:solidFill>
          <a:ln>
            <a:solidFill>
              <a:srgbClr val="66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Запрашиваемая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денежная  сумма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 реализации  акции  составляет 50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000,00 (пятьдесят тысяч) рублей.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996952"/>
            <a:ext cx="3682752" cy="3744416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материальных запасов:</a:t>
            </a:r>
          </a:p>
          <a:p>
            <a:pPr algn="ctr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- полотнище Знамени Победы с древком;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- ремень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парадный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золотой офицерский с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подвязом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– 4 шт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анталер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СВ ВС РФ – 1 шт.;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- перевязь СВ ВС РФ – 2 шт.;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ашка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офицерская в комплекте с ножнами для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РПК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2 шт.</a:t>
            </a:r>
          </a:p>
          <a:p>
            <a:pPr algn="just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474840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296144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Патриотическая  акция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«Эстафета  Знамя  Победы»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1" y="2564904"/>
            <a:ext cx="8259961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3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3681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Знамя Победы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официальный символ Победы советского народа и его Вооруженных Сил над фашистской Германией в Великой Отечественной войне 1941-1945 годов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136903" cy="4437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207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7200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2020 году в проекте МКУ Центр «Витязь» «Вахта Памяти»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участвуют 11 образовательных организаций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741396"/>
              </p:ext>
            </p:extLst>
          </p:nvPr>
        </p:nvGraphicFramePr>
        <p:xfrm>
          <a:off x="539552" y="1826459"/>
          <a:ext cx="8136904" cy="50799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13221"/>
                <a:gridCol w="3591884"/>
                <a:gridCol w="4031799"/>
              </a:tblGrid>
              <a:tr h="396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№№ п/п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образовательных  организаций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Дни воинской славы РФ, памятные дни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2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школа № 215 </a:t>
                      </a:r>
                    </a:p>
                  </a:txBody>
                  <a:tcPr marL="48655" marR="4865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неизвестного солдата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282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Строительно-монтажный колледж </a:t>
                      </a:r>
                    </a:p>
                  </a:txBody>
                  <a:tcPr marL="48655" marR="486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 пищевой промышленности и переработки 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контрнаступления под Москвой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236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Речной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Технологический колледж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питания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декабря*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Героев Отечества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484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 электроники и вычислительной техники </a:t>
                      </a:r>
                    </a:p>
                  </a:txBody>
                  <a:tcPr marL="48655" marR="486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 легкой промышленности и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сервиса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разгрома немецко-фашистских войск под Сталинградом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3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 питания и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сервиса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Радиотехнический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февраля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 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защитника Отечества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35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питания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марта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рождения А.И.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Покрышкина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484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Техникум геодезии и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картографии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мая-День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Победы в Великой Отечественной войне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484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 электроники и вычислительной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техники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июня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    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памяти и скорби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3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Домашнее  задание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(проводится с января по апрель) 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idx="1"/>
          </p:nvPr>
        </p:nvSpPr>
        <p:spPr>
          <a:xfrm>
            <a:off x="468313" y="1628801"/>
            <a:ext cx="4103687" cy="24482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Тематика домашнего задания: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участие в ВОВ воинов новосибирцев;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трудовой подвиг новосибирцев 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ВОВ;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участие воинских частей, соединений, сформированных на территории Новосибирской области, 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ВОВ;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боевой путь участников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ВОВ,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чьими именами названы улицы города Новосибирска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628801"/>
            <a:ext cx="4041775" cy="24482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400" u="sng" dirty="0">
                <a:latin typeface="Times New Roman" pitchFamily="18" charset="0"/>
                <a:cs typeface="Times New Roman" pitchFamily="18" charset="0"/>
              </a:rPr>
              <a:t>и задачи домашнего задания: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изучить биографию, боевой путь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участников ВОВ,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воинских частей, соединений, предприятий,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внесших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трудовой вклад в Великую Победу советского народа;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посетить места рождения, жительства, учебы, расположения памятников, бюстов, мемориальных досок, музеев героев-участников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ВОВ,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воинских частей, соединений,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предприятий.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77072"/>
            <a:ext cx="216024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201622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077072"/>
            <a:ext cx="4041775" cy="27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68" y="1142082"/>
            <a:ext cx="8229600" cy="7747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Вынос  Знамени  Победы  в  образовательных организациях и  проведение  Вахты  Памяти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80919" cy="49411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Знаменная группа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4415044" y="6453336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843669" y="6453336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995936" y="6481911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430365" y="6062738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430365" y="2924944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415043" y="3284984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982054" y="3284984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843669" y="3284984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Волна 11"/>
          <p:cNvSpPr/>
          <p:nvPr/>
        </p:nvSpPr>
        <p:spPr>
          <a:xfrm>
            <a:off x="4588355" y="2439169"/>
            <a:ext cx="285750" cy="485775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Волна 12"/>
          <p:cNvSpPr/>
          <p:nvPr/>
        </p:nvSpPr>
        <p:spPr>
          <a:xfrm>
            <a:off x="4560815" y="5301208"/>
            <a:ext cx="285750" cy="485775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545701" y="3596456"/>
            <a:ext cx="2" cy="171097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Поле 56"/>
          <p:cNvSpPr txBox="1"/>
          <p:nvPr/>
        </p:nvSpPr>
        <p:spPr>
          <a:xfrm>
            <a:off x="755576" y="5877271"/>
            <a:ext cx="2355887" cy="852289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/>
                <a:ea typeface="Times New Roman"/>
              </a:rPr>
              <a:t>Знаменная группа 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/>
                <a:ea typeface="Times New Roman"/>
              </a:rPr>
              <a:t>Центра «Витязь»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/>
                <a:ea typeface="Times New Roman"/>
              </a:rPr>
              <a:t> со Знаменем Победы</a:t>
            </a:r>
          </a:p>
        </p:txBody>
      </p:sp>
      <p:sp>
        <p:nvSpPr>
          <p:cNvPr id="19" name="5-конечная звезда 18"/>
          <p:cNvSpPr/>
          <p:nvPr/>
        </p:nvSpPr>
        <p:spPr>
          <a:xfrm>
            <a:off x="4953206" y="2078186"/>
            <a:ext cx="333375" cy="2095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982054" y="2086986"/>
            <a:ext cx="333375" cy="2095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461424" y="2084410"/>
            <a:ext cx="333375" cy="2095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699792" y="228773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203848" y="6124922"/>
            <a:ext cx="9163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Выгнутая вниз стрелка 30"/>
          <p:cNvSpPr/>
          <p:nvPr/>
        </p:nvSpPr>
        <p:spPr>
          <a:xfrm rot="16946141">
            <a:off x="4867539" y="2306557"/>
            <a:ext cx="473892" cy="367326"/>
          </a:xfrm>
          <a:prstGeom prst="curvedUpArrow">
            <a:avLst>
              <a:gd name="adj1" fmla="val 25000"/>
              <a:gd name="adj2" fmla="val 50000"/>
              <a:gd name="adj3" fmla="val 22626"/>
            </a:avLst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Поле 74"/>
          <p:cNvSpPr txBox="1"/>
          <p:nvPr/>
        </p:nvSpPr>
        <p:spPr>
          <a:xfrm>
            <a:off x="5560215" y="2078187"/>
            <a:ext cx="2972225" cy="846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/>
                <a:ea typeface="Times New Roman"/>
              </a:rPr>
              <a:t>Передача Знамени Победы </a:t>
            </a:r>
            <a:r>
              <a:rPr lang="ru-RU" sz="1600" b="1" dirty="0" smtClean="0">
                <a:effectLst/>
                <a:latin typeface="Times New Roman"/>
                <a:ea typeface="Times New Roman"/>
              </a:rPr>
              <a:t>знаменной </a:t>
            </a:r>
            <a:r>
              <a:rPr lang="ru-RU" sz="1600" b="1" dirty="0">
                <a:effectLst/>
                <a:latin typeface="Times New Roman"/>
                <a:ea typeface="Times New Roman"/>
              </a:rPr>
              <a:t>группе образовательной организации</a:t>
            </a:r>
          </a:p>
        </p:txBody>
      </p:sp>
      <p:sp>
        <p:nvSpPr>
          <p:cNvPr id="33" name="Поле 68"/>
          <p:cNvSpPr txBox="1"/>
          <p:nvPr/>
        </p:nvSpPr>
        <p:spPr>
          <a:xfrm>
            <a:off x="755577" y="3076575"/>
            <a:ext cx="2906430" cy="784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Построенные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колонну по три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учебные группы (классы)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оле 68"/>
          <p:cNvSpPr txBox="1"/>
          <p:nvPr/>
        </p:nvSpPr>
        <p:spPr>
          <a:xfrm>
            <a:off x="5400039" y="3048769"/>
            <a:ext cx="2916375" cy="812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Построенные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колонну по три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учебные группы (классы)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545701" y="5301208"/>
            <a:ext cx="7456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9" idx="0"/>
          </p:cNvCxnSpPr>
          <p:nvPr/>
        </p:nvCxnSpPr>
        <p:spPr>
          <a:xfrm flipH="1">
            <a:off x="4553156" y="2439169"/>
            <a:ext cx="15321" cy="845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-1404664" y="26820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55575" y="3933056"/>
            <a:ext cx="2906431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55577" y="4870673"/>
            <a:ext cx="2893041" cy="916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400039" y="3933057"/>
            <a:ext cx="2916375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400039" y="4870673"/>
            <a:ext cx="2916375" cy="916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4627234" y="2390070"/>
            <a:ext cx="985318" cy="233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5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008112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График  проведения  акции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образовательных организациях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484721"/>
              </p:ext>
            </p:extLst>
          </p:nvPr>
        </p:nvGraphicFramePr>
        <p:xfrm>
          <a:off x="539749" y="2204868"/>
          <a:ext cx="8229603" cy="46197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94427"/>
                <a:gridCol w="1202331"/>
                <a:gridCol w="593895"/>
                <a:gridCol w="593895"/>
                <a:gridCol w="593895"/>
                <a:gridCol w="593895"/>
                <a:gridCol w="593895"/>
                <a:gridCol w="593895"/>
                <a:gridCol w="593895"/>
                <a:gridCol w="593895"/>
                <a:gridCol w="593895"/>
                <a:gridCol w="593895"/>
                <a:gridCol w="593895"/>
              </a:tblGrid>
              <a:tr h="3019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п/п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-тельные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 а т а     п р о в е д е н и я      э с т а ф е т ы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  е  в  р  а  л  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  а  р  т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 п  р  е  л  ь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 № 215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4 - 7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</a:tr>
              <a:tr h="35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НСМК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</a:tr>
              <a:tr h="35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НКППиП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</a:tr>
              <a:tr h="35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25-27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</a:tr>
              <a:tr h="35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НТКП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</a:tr>
              <a:tr h="35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НКЭиВТ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17-19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</a:tr>
              <a:tr h="35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НКЛПиС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24-26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</a:tr>
              <a:tr h="35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НКПиС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</a:tr>
              <a:tr h="35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НРТК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– 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</a:tr>
              <a:tr h="35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НЛП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14-16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</a:tr>
              <a:tr h="35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НТГиК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21-23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21" marR="628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68" y="1052736"/>
            <a:ext cx="8229600" cy="9186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Вынос  Знамени  Победы  на  площади  Торжеств  у «Монумента  Славы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воинов-сибиряков»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 Посту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 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09" y="1968801"/>
            <a:ext cx="8280919" cy="49411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4415044" y="6453336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843669" y="6453336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995936" y="6481911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430365" y="6062738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407588" y="2682056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713807" y="2682056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053086" y="2682056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764567" y="2698308"/>
            <a:ext cx="276225" cy="24765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Волна 12"/>
          <p:cNvSpPr/>
          <p:nvPr/>
        </p:nvSpPr>
        <p:spPr>
          <a:xfrm>
            <a:off x="4560815" y="5301208"/>
            <a:ext cx="285750" cy="485775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545700" y="2822133"/>
            <a:ext cx="3" cy="248529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Поле 56"/>
          <p:cNvSpPr txBox="1"/>
          <p:nvPr/>
        </p:nvSpPr>
        <p:spPr>
          <a:xfrm>
            <a:off x="755576" y="6310388"/>
            <a:ext cx="3096344" cy="5476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/>
                <a:ea typeface="Times New Roman"/>
              </a:rPr>
              <a:t>Знаменная группа 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/>
                <a:ea typeface="Times New Roman"/>
              </a:rPr>
              <a:t>Центра «Витязь»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4874105" y="1994536"/>
            <a:ext cx="333375" cy="2095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4379015" y="5703831"/>
            <a:ext cx="333375" cy="2095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956990" y="1971428"/>
            <a:ext cx="333375" cy="2095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851920" y="6336420"/>
            <a:ext cx="4773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Поле 68"/>
          <p:cNvSpPr txBox="1"/>
          <p:nvPr/>
        </p:nvSpPr>
        <p:spPr>
          <a:xfrm>
            <a:off x="755577" y="3792847"/>
            <a:ext cx="2906430" cy="716273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Построенные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колонну по три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учебные группы (классы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оле 68"/>
          <p:cNvSpPr txBox="1"/>
          <p:nvPr/>
        </p:nvSpPr>
        <p:spPr>
          <a:xfrm>
            <a:off x="5406443" y="3792847"/>
            <a:ext cx="3223157" cy="716273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Построенные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колонну по три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учебные группы (классы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>
            <a:endCxn id="7" idx="0"/>
          </p:cNvCxnSpPr>
          <p:nvPr/>
        </p:nvCxnSpPr>
        <p:spPr>
          <a:xfrm>
            <a:off x="4545701" y="5301208"/>
            <a:ext cx="22777" cy="7615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-1404664" y="26820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55575" y="4630942"/>
            <a:ext cx="2906431" cy="69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55577" y="5509282"/>
            <a:ext cx="2893041" cy="6386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406443" y="4622016"/>
            <a:ext cx="3223157" cy="7068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400039" y="5509281"/>
            <a:ext cx="3229561" cy="6386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648618" y="2287736"/>
            <a:ext cx="6086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5-конечная звезда 38"/>
          <p:cNvSpPr/>
          <p:nvPr/>
        </p:nvSpPr>
        <p:spPr>
          <a:xfrm>
            <a:off x="4815093" y="5938344"/>
            <a:ext cx="333375" cy="2095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3923927" y="5969610"/>
            <a:ext cx="333375" cy="2095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400039" y="6310388"/>
            <a:ext cx="2772361" cy="3385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Смена Почетного Караула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5148468" y="6074385"/>
            <a:ext cx="1439756" cy="236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430365" y="1971428"/>
            <a:ext cx="260904" cy="467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е 32"/>
          <p:cNvSpPr txBox="1"/>
          <p:nvPr/>
        </p:nvSpPr>
        <p:spPr>
          <a:xfrm>
            <a:off x="2303749" y="2076203"/>
            <a:ext cx="1344870" cy="6221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П</a:t>
            </a:r>
            <a:r>
              <a:rPr lang="ru-RU" sz="1600" b="1" dirty="0" smtClean="0">
                <a:effectLst/>
                <a:latin typeface="Times New Roman"/>
                <a:ea typeface="Times New Roman"/>
              </a:rPr>
              <a:t>илон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effectLst/>
                <a:latin typeface="Times New Roman"/>
                <a:ea typeface="Times New Roman"/>
              </a:rPr>
              <a:t>«1941-1945</a:t>
            </a:r>
            <a:r>
              <a:rPr lang="ru-RU" sz="1600" b="1" dirty="0">
                <a:effectLst/>
                <a:latin typeface="Times New Roman"/>
                <a:ea typeface="Times New Roman"/>
              </a:rPr>
              <a:t>»</a:t>
            </a:r>
          </a:p>
        </p:txBody>
      </p:sp>
      <p:sp>
        <p:nvSpPr>
          <p:cNvPr id="53" name="5-конечная звезда 52"/>
          <p:cNvSpPr/>
          <p:nvPr/>
        </p:nvSpPr>
        <p:spPr>
          <a:xfrm>
            <a:off x="5400039" y="1971428"/>
            <a:ext cx="333375" cy="2338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4" name="Волна 53"/>
          <p:cNvSpPr/>
          <p:nvPr/>
        </p:nvSpPr>
        <p:spPr>
          <a:xfrm>
            <a:off x="4529343" y="2113358"/>
            <a:ext cx="285750" cy="485775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504078" y="2113358"/>
            <a:ext cx="31063" cy="5686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4329311" y="2113358"/>
            <a:ext cx="49705" cy="3590473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55577" y="2439169"/>
            <a:ext cx="360039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8316416" y="2439169"/>
            <a:ext cx="313184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876256" y="1994536"/>
            <a:ext cx="288032" cy="60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907704" y="1994536"/>
            <a:ext cx="301088" cy="60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е 32"/>
          <p:cNvSpPr txBox="1"/>
          <p:nvPr/>
        </p:nvSpPr>
        <p:spPr>
          <a:xfrm>
            <a:off x="611561" y="1994536"/>
            <a:ext cx="936103" cy="3617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пилон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ы</a:t>
            </a:r>
            <a:endParaRPr lang="ru-RU" sz="16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547664" y="2356245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1115616" y="2356245"/>
            <a:ext cx="432048" cy="3420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оле 32"/>
          <p:cNvSpPr txBox="1"/>
          <p:nvPr/>
        </p:nvSpPr>
        <p:spPr>
          <a:xfrm>
            <a:off x="7812360" y="1971428"/>
            <a:ext cx="936104" cy="3561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/>
                <a:ea typeface="Times New Roman"/>
              </a:rPr>
              <a:t>пилон</a:t>
            </a:r>
            <a:r>
              <a:rPr lang="ru-RU" sz="1600" b="1" dirty="0">
                <a:latin typeface="Times New Roman"/>
                <a:ea typeface="Times New Roman"/>
              </a:rPr>
              <a:t>ы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H="1">
            <a:off x="7308304" y="2287736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7812360" y="2287736"/>
            <a:ext cx="468052" cy="4105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340768"/>
            <a:ext cx="4032448" cy="1872208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результаты по привлечению к 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акции                 </a:t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той или иной мере,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 акции будет привлечено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более 11 000 человек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196752"/>
            <a:ext cx="3888432" cy="5544616"/>
          </a:xfr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акции будут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привлечены:</a:t>
            </a: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составе Почетного Караула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 Знамени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Победы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200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чел.;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мероприятиях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вносу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Знамени Победы – до 2 000 чел.;</a:t>
            </a: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 привлеченные участники при несении Вахты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Памяти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до 5 000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чел;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площади Торжеств Поста № 1 -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более 600 чел.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Итого: около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6 000 чел. </a:t>
            </a: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этого, через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просмотр ресурса интернета.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Подписчики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Центра «Витязь»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5000 человек:</a:t>
            </a: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Фейсбуке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– более 2500 чел.,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– около 2000 чел.,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– более 500 чел.  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1148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Центр Витязь">
      <a:majorFont>
        <a:latin typeface="Lato Heavy"/>
        <a:ea typeface=""/>
        <a:cs typeface=""/>
      </a:majorFont>
      <a:minorFont>
        <a:latin typeface="Lato Light"/>
        <a:ea typeface=""/>
        <a:cs typeface="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8249</TotalTime>
  <Words>508</Words>
  <Application>Microsoft Office PowerPoint</Application>
  <PresentationFormat>Экран (4:3)</PresentationFormat>
  <Paragraphs>249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Патриотическая  акция  «Эстафета  Знамя  Победы»</vt:lpstr>
      <vt:lpstr>Знамя Победы официальный символ Победы советского народа и его Вооруженных Сил над фашистской Германией в Великой Отечественной войне 1941-1945 годов</vt:lpstr>
      <vt:lpstr>В 2020 году в проекте МКУ Центр «Витязь» «Вахта Памяти»  участвуют 11 образовательных организаций</vt:lpstr>
      <vt:lpstr>Домашнее  задание (проводится с января по апрель) </vt:lpstr>
      <vt:lpstr>Вынос  Знамени  Победы  в  образовательных организациях и  проведение  Вахты  Памяти  </vt:lpstr>
      <vt:lpstr>График  проведения  акции  в образовательных организациях </vt:lpstr>
      <vt:lpstr>Вынос  Знамени  Победы  на  площади  Торжеств  у «Монумента  Славы  воинов-сибиряков»  на  Посту  № 1 </vt:lpstr>
      <vt:lpstr>              Ожидаемые результаты по привлечению к акции                  Всего, в той или иной мере,  к акции будет привлечено  более 11 000 человек.</vt:lpstr>
      <vt:lpstr>Запрашиваемая  денежная  сумма  для  реализации  акции  составляет 50 000,00 (пятьдесят тысяч) рублей.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76</cp:lastModifiedBy>
  <cp:revision>443</cp:revision>
  <dcterms:created xsi:type="dcterms:W3CDTF">2019-02-20T04:38:03Z</dcterms:created>
  <dcterms:modified xsi:type="dcterms:W3CDTF">2020-01-22T02:00:44Z</dcterms:modified>
</cp:coreProperties>
</file>